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83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40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7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4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9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6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4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9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ABB098-632D-4E9A-9FF1-1233E59E064B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391C5B9-D25A-46D1-AF27-EDD4E22B5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98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16ADA-FA51-1502-500D-6E943DCE6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Syntax of Coding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17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ED2AA-B0AA-DB2D-BC0D-EB0AD73B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2C14D-2E2A-0E3F-11D8-2129E26A86A2}"/>
              </a:ext>
            </a:extLst>
          </p:cNvPr>
          <p:cNvSpPr txBox="1"/>
          <p:nvPr/>
        </p:nvSpPr>
        <p:spPr>
          <a:xfrm>
            <a:off x="1469366" y="2967335"/>
            <a:ext cx="9253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이때</a:t>
            </a:r>
            <a:r>
              <a:rPr lang="en-US" altLang="ko-KR" sz="4400" dirty="0"/>
              <a:t>, </a:t>
            </a:r>
            <a:r>
              <a:rPr lang="ko-KR" altLang="en-US" sz="4400" dirty="0"/>
              <a:t>유용하게 사용하는 것이 </a:t>
            </a:r>
            <a:r>
              <a:rPr lang="ko-KR" altLang="en-US" sz="5400" b="1" dirty="0"/>
              <a:t>변수</a:t>
            </a:r>
            <a:r>
              <a:rPr lang="en-US" altLang="ko-KR" sz="4400" dirty="0"/>
              <a:t>!!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4652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CBC41-1CD1-E24D-D1EC-EAC97F42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F937D-9066-E06A-D579-E310C160F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형식은</a:t>
            </a:r>
            <a:br>
              <a:rPr lang="en-US" altLang="ko-KR" dirty="0"/>
            </a:b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sz="3600" b="1" dirty="0"/>
              <a:t>데이터타입</a:t>
            </a:r>
            <a:r>
              <a:rPr lang="en-US" altLang="ko-KR" sz="3600" b="1" dirty="0"/>
              <a:t>		</a:t>
            </a:r>
            <a:r>
              <a:rPr lang="ko-KR" altLang="en-US" sz="3600" b="1" dirty="0"/>
              <a:t>변수 이름</a:t>
            </a:r>
            <a:r>
              <a:rPr lang="en-US" altLang="ko-KR" sz="3600" b="1" dirty="0"/>
              <a:t>		=	</a:t>
            </a:r>
            <a:r>
              <a:rPr lang="ko-KR" altLang="en-US" sz="3600" b="1" dirty="0"/>
              <a:t>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4573A-C3E4-BB32-35E1-96EBBA90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98" y="3824191"/>
            <a:ext cx="4785204" cy="21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12810-ADD3-29E0-647C-62B9CF1F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7D018-8EEB-EFDE-74E1-A3F6547E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데이터타입은 무엇일까</a:t>
            </a:r>
            <a:r>
              <a:rPr lang="en-US" altLang="ko-KR" dirty="0">
                <a:latin typeface="Consolas" panose="020B0609020204030204" pitchFamily="49" charset="0"/>
              </a:rPr>
              <a:t>?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데이터타입은 값의 형식</a:t>
            </a:r>
            <a:r>
              <a:rPr lang="en-US" altLang="ko-KR" dirty="0">
                <a:latin typeface="Consolas" panose="020B0609020204030204" pitchFamily="49" charset="0"/>
              </a:rPr>
              <a:t>!! 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ko-KR" altLang="en-US" dirty="0">
                <a:latin typeface="Consolas" panose="020B0609020204030204" pitchFamily="49" charset="0"/>
              </a:rPr>
              <a:t>무슨 값인지 알려준다</a:t>
            </a:r>
            <a:r>
              <a:rPr lang="en-US" altLang="ko-KR" dirty="0">
                <a:latin typeface="Consolas" panose="020B0609020204030204" pitchFamily="49" charset="0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정수형 </a:t>
            </a:r>
            <a:r>
              <a:rPr lang="en-US" altLang="ko-KR" dirty="0">
                <a:latin typeface="Consolas" panose="020B0609020204030204" pitchFamily="49" charset="0"/>
              </a:rPr>
              <a:t>=&gt; int		</a:t>
            </a:r>
            <a:r>
              <a:rPr lang="ko-KR" altLang="en-US" dirty="0">
                <a:latin typeface="Consolas" panose="020B0609020204030204" pitchFamily="49" charset="0"/>
              </a:rPr>
              <a:t>실수형 </a:t>
            </a:r>
            <a:r>
              <a:rPr lang="en-US" altLang="ko-KR" dirty="0">
                <a:latin typeface="Consolas" panose="020B0609020204030204" pitchFamily="49" charset="0"/>
              </a:rPr>
              <a:t>=&gt; float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문자형 </a:t>
            </a:r>
            <a:r>
              <a:rPr lang="en-US" altLang="ko-KR" dirty="0">
                <a:latin typeface="Consolas" panose="020B0609020204030204" pitchFamily="49" charset="0"/>
              </a:rPr>
              <a:t>=&gt; char	</a:t>
            </a:r>
            <a:r>
              <a:rPr lang="ko-KR" altLang="en-US" dirty="0">
                <a:latin typeface="Consolas" panose="020B0609020204030204" pitchFamily="49" charset="0"/>
              </a:rPr>
              <a:t>문자열형 </a:t>
            </a:r>
            <a:r>
              <a:rPr lang="en-US" altLang="ko-KR" dirty="0">
                <a:latin typeface="Consolas" panose="020B0609020204030204" pitchFamily="49" charset="0"/>
              </a:rPr>
              <a:t>=&gt; String</a:t>
            </a:r>
          </a:p>
        </p:txBody>
      </p:sp>
    </p:spTree>
    <p:extLst>
      <p:ext uri="{BB962C8B-B14F-4D97-AF65-F5344CB8AC3E}">
        <p14:creationId xmlns:p14="http://schemas.microsoft.com/office/powerpoint/2010/main" val="88001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0631-43B9-C79B-E7AA-2A5C5065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D4A3C-BEA3-9712-039A-36EA513F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en-US" altLang="ko-KR" sz="3600" b="1" dirty="0"/>
              <a:t>10</a:t>
            </a:r>
            <a:r>
              <a:rPr lang="ko-KR" altLang="en-US" dirty="0"/>
              <a:t>은 무슨 데이터타입인가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Q. </a:t>
            </a:r>
            <a:r>
              <a:rPr lang="en-US" altLang="ko-KR" sz="3600" b="1" dirty="0"/>
              <a:t>8.1</a:t>
            </a:r>
            <a:r>
              <a:rPr lang="ko-KR" altLang="en-US" dirty="0"/>
              <a:t>은 무슨 데이터타입인가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Q. </a:t>
            </a:r>
            <a:r>
              <a:rPr lang="en-US" altLang="ko-KR" sz="3600" b="1" dirty="0"/>
              <a:t>“Hello, Arduino!”</a:t>
            </a:r>
            <a:r>
              <a:rPr lang="ko-KR" altLang="en-US" dirty="0"/>
              <a:t>는 무슨 데이터타입인가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Q. </a:t>
            </a:r>
            <a:r>
              <a:rPr lang="en-US" altLang="ko-KR" sz="3600" b="1" dirty="0"/>
              <a:t>“10”</a:t>
            </a:r>
            <a:r>
              <a:rPr lang="ko-KR" altLang="en-US" dirty="0"/>
              <a:t>은 무슨 데이터타입인가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87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CBC41-1CD1-E24D-D1EC-EAC97F42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F937D-9066-E06A-D579-E310C160F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형식은</a:t>
            </a:r>
            <a:br>
              <a:rPr lang="en-US" altLang="ko-KR" dirty="0"/>
            </a:b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sz="3600" b="1" dirty="0"/>
              <a:t>데이터타입</a:t>
            </a:r>
            <a:r>
              <a:rPr lang="en-US" altLang="ko-KR" sz="3600" b="1" dirty="0"/>
              <a:t>		</a:t>
            </a:r>
            <a:r>
              <a:rPr lang="ko-KR" altLang="en-US" sz="3600" b="1" dirty="0"/>
              <a:t>변수 이름</a:t>
            </a:r>
            <a:r>
              <a:rPr lang="en-US" altLang="ko-KR" sz="3600" b="1" dirty="0"/>
              <a:t>		=	</a:t>
            </a:r>
            <a:r>
              <a:rPr lang="ko-KR" altLang="en-US" sz="3600" b="1" dirty="0"/>
              <a:t>값</a:t>
            </a:r>
            <a:endParaRPr lang="en-US" altLang="ko-KR" sz="3600" b="1" dirty="0"/>
          </a:p>
          <a:p>
            <a:endParaRPr lang="en-US" altLang="ko-KR" sz="3600" dirty="0"/>
          </a:p>
          <a:p>
            <a:endParaRPr lang="en-US" altLang="ko-KR" dirty="0"/>
          </a:p>
          <a:p>
            <a:r>
              <a:rPr lang="ko-KR" altLang="en-US" dirty="0"/>
              <a:t>값을 쓸 때는 변수이름을 쓰면 된다</a:t>
            </a:r>
            <a:r>
              <a:rPr lang="en-US" altLang="ko-KR" dirty="0"/>
              <a:t>!</a:t>
            </a:r>
          </a:p>
          <a:p>
            <a:r>
              <a:rPr lang="ko-KR" altLang="en-US" b="1" dirty="0"/>
              <a:t>변수이름을 쓰면 값을 치환</a:t>
            </a:r>
            <a:r>
              <a:rPr lang="ko-KR" altLang="en-US" dirty="0"/>
              <a:t>하게 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83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5430-7B54-9C0F-A6C7-E8EA6AFB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59F31-E716-E3E4-AE1B-DDEA58D5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코드에서 원주율 변수</a:t>
            </a:r>
            <a:r>
              <a:rPr lang="en-US" altLang="ko-KR" dirty="0"/>
              <a:t>, </a:t>
            </a:r>
            <a:r>
              <a:rPr lang="ko-KR" altLang="en-US" dirty="0"/>
              <a:t>반지름 변수를 만들어서 코드를 바꿔보자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원주율을 </a:t>
            </a:r>
            <a:r>
              <a:rPr lang="en-US" altLang="ko-KR" dirty="0"/>
              <a:t>3.141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반지름을 </a:t>
            </a:r>
            <a:r>
              <a:rPr lang="en-US" altLang="ko-KR" dirty="0"/>
              <a:t>10</a:t>
            </a:r>
            <a:r>
              <a:rPr lang="ko-KR" altLang="en-US" dirty="0"/>
              <a:t>으로 바꿔보자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0C8167-5C5F-9610-ED13-EAE2C437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71" y="2474714"/>
            <a:ext cx="5005685" cy="37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D51DC-7E2D-7CB3-DF83-9406D674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9B06C-0359-FD98-A9C2-FC172541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쓰면 장점</a:t>
            </a:r>
            <a:r>
              <a:rPr lang="en-US" altLang="ko-KR" dirty="0"/>
              <a:t>!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가독성</a:t>
            </a:r>
            <a:r>
              <a:rPr lang="en-US" altLang="ko-KR" dirty="0"/>
              <a:t>, </a:t>
            </a:r>
            <a:r>
              <a:rPr lang="ko-KR" altLang="en-US" dirty="0"/>
              <a:t>용이성</a:t>
            </a:r>
            <a:r>
              <a:rPr lang="en-US" altLang="ko-KR" dirty="0"/>
              <a:t>, </a:t>
            </a:r>
            <a:r>
              <a:rPr lang="ko-KR" altLang="en-US" dirty="0"/>
              <a:t>효율성</a:t>
            </a:r>
          </a:p>
        </p:txBody>
      </p:sp>
    </p:spTree>
    <p:extLst>
      <p:ext uri="{BB962C8B-B14F-4D97-AF65-F5344CB8AC3E}">
        <p14:creationId xmlns:p14="http://schemas.microsoft.com/office/powerpoint/2010/main" val="355626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BA7CD-8C3C-C35F-001B-AA97C77B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Control statement - </a:t>
            </a:r>
            <a:r>
              <a:rPr lang="ko-KR" altLang="en-US" dirty="0" err="1">
                <a:latin typeface="Consolas" panose="020B0609020204030204" pitchFamily="49" charset="0"/>
              </a:rPr>
              <a:t>제어문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B9682-7D27-8427-4DB2-8E9D21AD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프로그램은 본래 한 방향으로만 흘러간다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E250F-5A6E-C395-73EC-0ABE4F44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26" y="2472906"/>
            <a:ext cx="4892980" cy="3618891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34E59EE-6E0D-5F22-AB02-0C4EC1F99456}"/>
              </a:ext>
            </a:extLst>
          </p:cNvPr>
          <p:cNvSpPr/>
          <p:nvPr/>
        </p:nvSpPr>
        <p:spPr>
          <a:xfrm>
            <a:off x="7389962" y="2439948"/>
            <a:ext cx="856891" cy="365184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7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BA7CD-8C3C-C35F-001B-AA97C77B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Control statement - </a:t>
            </a:r>
            <a:r>
              <a:rPr lang="ko-KR" altLang="en-US" dirty="0" err="1">
                <a:latin typeface="Consolas" panose="020B0609020204030204" pitchFamily="49" charset="0"/>
              </a:rPr>
              <a:t>제어문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B9682-7D27-8427-4DB2-8E9D21AD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프로그램이 다른 방향으로 흘러 갈 수 있게 하는 문법이</a:t>
            </a:r>
            <a:br>
              <a:rPr lang="en-US" altLang="ko-KR" dirty="0"/>
            </a:br>
            <a:r>
              <a:rPr lang="ko-KR" altLang="en-US" sz="3200" b="1" dirty="0">
                <a:solidFill>
                  <a:srgbClr val="FFFF00"/>
                </a:solidFill>
              </a:rPr>
              <a:t>조건문</a:t>
            </a:r>
            <a:r>
              <a:rPr lang="ko-KR" altLang="en-US" dirty="0"/>
              <a:t>과 </a:t>
            </a:r>
            <a:r>
              <a:rPr lang="ko-KR" altLang="en-US" sz="3200" b="1" dirty="0" err="1">
                <a:solidFill>
                  <a:srgbClr val="FFFF00"/>
                </a:solidFill>
              </a:rPr>
              <a:t>반복문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2A912-5C18-E609-EA7B-684E2358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25" y="3778370"/>
            <a:ext cx="917928" cy="27641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0AE0C1-E9A5-F0F5-DA95-15A4091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68" y="3711555"/>
            <a:ext cx="5524540" cy="2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20E25-B2FE-2629-F8AD-656FDDDD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Conditional Statement - </a:t>
            </a:r>
            <a:r>
              <a:rPr lang="ko-KR" altLang="en-US" dirty="0">
                <a:latin typeface="Consolas" panose="020B0609020204030204" pitchFamily="49" charset="0"/>
              </a:rPr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310BD-15BF-BC65-390F-35968366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조건문의 문법은 </a:t>
            </a:r>
            <a:r>
              <a:rPr lang="en-US" altLang="ko-KR" sz="3200" b="1" dirty="0">
                <a:latin typeface="Consolas" panose="020B0609020204030204" pitchFamily="49" charset="0"/>
              </a:rPr>
              <a:t>if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Consolas" panose="020B0609020204030204" pitchFamily="49" charset="0"/>
              </a:rPr>
              <a:t>If </a:t>
            </a:r>
            <a:r>
              <a:rPr lang="ko-KR" altLang="en-US" dirty="0">
                <a:latin typeface="Consolas" panose="020B0609020204030204" pitchFamily="49" charset="0"/>
              </a:rPr>
              <a:t>소괄호 안에는 조건이 들어가고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ko-KR" altLang="en-US" dirty="0">
                <a:latin typeface="Consolas" panose="020B0609020204030204" pitchFamily="49" charset="0"/>
              </a:rPr>
              <a:t>조건이 </a:t>
            </a:r>
            <a:r>
              <a:rPr lang="ko-KR" alt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참</a:t>
            </a:r>
            <a:r>
              <a:rPr lang="ko-KR" altLang="en-US" dirty="0" err="1">
                <a:latin typeface="Consolas" panose="020B0609020204030204" pitchFamily="49" charset="0"/>
              </a:rPr>
              <a:t>일때</a:t>
            </a:r>
            <a:r>
              <a:rPr lang="en-US" altLang="ko-KR" dirty="0">
                <a:latin typeface="Consolas" panose="020B0609020204030204" pitchFamily="49" charset="0"/>
              </a:rPr>
              <a:t>, if</a:t>
            </a:r>
            <a:r>
              <a:rPr lang="ko-KR" altLang="en-US" dirty="0">
                <a:latin typeface="Consolas" panose="020B0609020204030204" pitchFamily="49" charset="0"/>
              </a:rPr>
              <a:t> 중괄호 코드가 실행되고</a:t>
            </a:r>
            <a:r>
              <a:rPr lang="en-US" altLang="ko-KR" dirty="0">
                <a:latin typeface="Consolas" panose="020B0609020204030204" pitchFamily="49" charset="0"/>
              </a:rPr>
              <a:t>,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ko-KR" altLang="en-US" dirty="0">
                <a:latin typeface="Consolas" panose="020B0609020204030204" pitchFamily="49" charset="0"/>
              </a:rPr>
              <a:t>조건이 </a:t>
            </a:r>
            <a:r>
              <a:rPr lang="ko-KR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거짓</a:t>
            </a:r>
            <a:r>
              <a:rPr lang="ko-KR" altLang="en-US" dirty="0">
                <a:latin typeface="Consolas" panose="020B0609020204030204" pitchFamily="49" charset="0"/>
              </a:rPr>
              <a:t>일때</a:t>
            </a:r>
            <a:r>
              <a:rPr lang="en-US" altLang="ko-KR" dirty="0">
                <a:latin typeface="Consolas" panose="020B0609020204030204" pitchFamily="49" charset="0"/>
              </a:rPr>
              <a:t>, else </a:t>
            </a:r>
            <a:r>
              <a:rPr lang="ko-KR" altLang="en-US" dirty="0">
                <a:latin typeface="Consolas" panose="020B0609020204030204" pitchFamily="49" charset="0"/>
              </a:rPr>
              <a:t>중괄호 코드가 실행된다</a:t>
            </a:r>
            <a:endParaRPr lang="ko-KR" altLang="en-US" sz="3200" b="1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C42A9-CA1C-B746-B088-6C65E0BD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52" y="2215837"/>
            <a:ext cx="2085979" cy="35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8B9F6-3232-2655-186F-89340BA4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2F8CE-B6C0-D8BD-D081-C98635C8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코딩은 코드를 짜는 행위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코드를 짜는 데에 몇가지 규칙인 </a:t>
            </a:r>
            <a:r>
              <a:rPr lang="en-US" altLang="ko-KR" dirty="0"/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문법</a:t>
            </a:r>
            <a:r>
              <a:rPr lang="en-US" altLang="ko-KR" dirty="0"/>
              <a:t>”</a:t>
            </a:r>
            <a:r>
              <a:rPr lang="ko-KR" altLang="en-US" dirty="0"/>
              <a:t>이 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문법을 익히면 코드를 쉽게 짤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00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E67F9-3F14-87B2-FA26-880B8F77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Conditional Statement - </a:t>
            </a:r>
            <a:r>
              <a:rPr lang="ko-KR" altLang="en-US" dirty="0">
                <a:latin typeface="Consolas" panose="020B0609020204030204" pitchFamily="49" charset="0"/>
              </a:rPr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C7C2D-AADB-EA64-4E4F-CBCE4991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79" y="1739360"/>
            <a:ext cx="10515600" cy="4351338"/>
          </a:xfrm>
        </p:spPr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다음 조건문을 설명해보자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Q. </a:t>
            </a:r>
            <a:r>
              <a:rPr lang="ko-KR" altLang="en-US" dirty="0"/>
              <a:t>다음 조건문의 결과를 써보자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3EE48-2FD5-BF4B-E528-6D7EBE8F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35" y="1739360"/>
            <a:ext cx="4570544" cy="37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89ABB-38C7-DCA7-70C6-28ACFE7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Conditional Statement - </a:t>
            </a:r>
            <a:r>
              <a:rPr lang="ko-KR" altLang="en-US" dirty="0">
                <a:latin typeface="Consolas" panose="020B0609020204030204" pitchFamily="49" charset="0"/>
              </a:rPr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25ECA-84A8-E4B3-E5ED-7DB026BA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else if </a:t>
            </a:r>
            <a:r>
              <a:rPr lang="ko-KR" altLang="en-US" dirty="0"/>
              <a:t>는 새로운 조건을 추가할 때 사용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If </a:t>
            </a:r>
            <a:r>
              <a:rPr lang="ko-KR" altLang="en-US" dirty="0">
                <a:latin typeface="Consolas" panose="020B0609020204030204" pitchFamily="49" charset="0"/>
              </a:rPr>
              <a:t>조건이 </a:t>
            </a:r>
            <a:r>
              <a:rPr lang="ko-KR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거짓</a:t>
            </a:r>
            <a:r>
              <a:rPr lang="ko-KR" altLang="en-US" dirty="0">
                <a:latin typeface="Consolas" panose="020B0609020204030204" pitchFamily="49" charset="0"/>
              </a:rPr>
              <a:t>이고</a:t>
            </a:r>
            <a:r>
              <a:rPr lang="en-US" altLang="ko-KR" dirty="0">
                <a:latin typeface="Consolas" panose="020B0609020204030204" pitchFamily="49" charset="0"/>
              </a:rPr>
              <a:t>, else if </a:t>
            </a:r>
            <a:r>
              <a:rPr lang="ko-KR" altLang="en-US" dirty="0">
                <a:latin typeface="Consolas" panose="020B0609020204030204" pitchFamily="49" charset="0"/>
              </a:rPr>
              <a:t>조건이 </a:t>
            </a:r>
            <a:r>
              <a:rPr lang="ko-KR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참</a:t>
            </a:r>
            <a:r>
              <a:rPr lang="ko-KR" altLang="en-US" dirty="0">
                <a:latin typeface="Consolas" panose="020B0609020204030204" pitchFamily="49" charset="0"/>
              </a:rPr>
              <a:t>이면 </a:t>
            </a:r>
            <a:r>
              <a:rPr lang="en-US" altLang="ko-KR" dirty="0">
                <a:latin typeface="Consolas" panose="020B0609020204030204" pitchFamily="49" charset="0"/>
              </a:rPr>
              <a:t>else if </a:t>
            </a:r>
            <a:r>
              <a:rPr lang="ko-KR" altLang="en-US" dirty="0">
                <a:latin typeface="Consolas" panose="020B0609020204030204" pitchFamily="49" charset="0"/>
              </a:rPr>
              <a:t>중괄호를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CF8F0-97A2-F40E-732C-C96A5DF8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90" y="1745037"/>
            <a:ext cx="3802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2FFFD-BE4B-B10C-73B7-50D85BE8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Conditional Statement - </a:t>
            </a:r>
            <a:r>
              <a:rPr lang="ko-KR" altLang="en-US" dirty="0">
                <a:latin typeface="Consolas" panose="020B0609020204030204" pitchFamily="49" charset="0"/>
              </a:rPr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7BDF7-7261-005F-BABA-7247021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50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성적 값을 </a:t>
            </a:r>
            <a:r>
              <a:rPr lang="en-US" altLang="ko-KR" dirty="0"/>
              <a:t>grade </a:t>
            </a:r>
            <a:r>
              <a:rPr lang="ko-KR" altLang="en-US" dirty="0"/>
              <a:t>변수에 저장하고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90 ~ 100 </a:t>
            </a:r>
            <a:r>
              <a:rPr lang="ko-KR" altLang="en-US" dirty="0"/>
              <a:t>사이이면 </a:t>
            </a:r>
            <a:r>
              <a:rPr lang="en-US" altLang="ko-KR" sz="3200" b="1" dirty="0">
                <a:solidFill>
                  <a:srgbClr val="FFFF00"/>
                </a:solidFill>
              </a:rPr>
              <a:t>A+</a:t>
            </a:r>
            <a:r>
              <a:rPr lang="ko-KR" altLang="en-US" dirty="0"/>
              <a:t>를 출력하고</a:t>
            </a:r>
            <a:r>
              <a:rPr lang="en-US" altLang="ko-KR" dirty="0"/>
              <a:t>, 80 ~ 90 </a:t>
            </a:r>
            <a:r>
              <a:rPr lang="ko-KR" altLang="en-US" dirty="0"/>
              <a:t>사이이면 </a:t>
            </a:r>
            <a:r>
              <a:rPr lang="en-US" altLang="ko-KR" sz="3200" b="1" dirty="0">
                <a:solidFill>
                  <a:srgbClr val="FFFF00"/>
                </a:solidFill>
              </a:rPr>
              <a:t>A</a:t>
            </a:r>
            <a:r>
              <a:rPr lang="ko-KR" altLang="en-US" dirty="0"/>
              <a:t>를 출력하고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70 ~ 80 </a:t>
            </a:r>
            <a:r>
              <a:rPr lang="ko-KR" altLang="en-US" dirty="0"/>
              <a:t>사이이면 </a:t>
            </a:r>
            <a:r>
              <a:rPr lang="en-US" altLang="ko-KR" sz="3200" b="1" dirty="0">
                <a:solidFill>
                  <a:srgbClr val="FFFF00"/>
                </a:solidFill>
              </a:rPr>
              <a:t>B+</a:t>
            </a:r>
            <a:r>
              <a:rPr lang="ko-KR" altLang="en-US" dirty="0"/>
              <a:t>를 출력하고</a:t>
            </a:r>
            <a:r>
              <a:rPr lang="en-US" altLang="ko-KR" dirty="0"/>
              <a:t>, 60 ~ 70 </a:t>
            </a:r>
            <a:r>
              <a:rPr lang="ko-KR" altLang="en-US" dirty="0"/>
              <a:t>사이이면 </a:t>
            </a:r>
            <a:r>
              <a:rPr lang="en-US" altLang="ko-KR" sz="3200" b="1" dirty="0">
                <a:solidFill>
                  <a:srgbClr val="FFFF00"/>
                </a:solidFill>
              </a:rPr>
              <a:t>B</a:t>
            </a:r>
            <a:r>
              <a:rPr lang="ko-KR" altLang="en-US" dirty="0"/>
              <a:t>를 출력하고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50 ~ 60 </a:t>
            </a:r>
            <a:r>
              <a:rPr lang="ko-KR" altLang="en-US" dirty="0"/>
              <a:t>사이이면 </a:t>
            </a:r>
            <a:r>
              <a:rPr lang="en-US" altLang="ko-KR" sz="3200" b="1" dirty="0">
                <a:solidFill>
                  <a:srgbClr val="FFFF00"/>
                </a:solidFill>
              </a:rPr>
              <a:t>C</a:t>
            </a:r>
            <a:r>
              <a:rPr lang="ko-KR" altLang="en-US" dirty="0"/>
              <a:t>를 출력하는 프로그램을 짜보자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50600-048A-9210-B37F-69D63D35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12" y="952123"/>
            <a:ext cx="4685776" cy="55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34B93-BC5A-58A7-2A24-3081715C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97967-4418-4D7D-EC73-69FD76F6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반복문은 왜 쓸까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다음 코드를 작성해보자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“3 and 4 and 5”</a:t>
            </a:r>
            <a:r>
              <a:rPr lang="ko-KR" altLang="en-US" dirty="0"/>
              <a:t>를 출력하도록</a:t>
            </a:r>
            <a:br>
              <a:rPr lang="en-US" altLang="ko-KR" dirty="0"/>
            </a:br>
            <a:r>
              <a:rPr lang="ko-KR" altLang="en-US" dirty="0"/>
              <a:t>바꿔보자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코드가 </a:t>
            </a:r>
            <a:r>
              <a:rPr lang="ko-KR" altLang="en-US" dirty="0" err="1"/>
              <a:t>몇십줄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몇백줄이면</a:t>
            </a:r>
            <a:r>
              <a:rPr lang="ko-KR" altLang="en-US" dirty="0"/>
              <a:t> 가능할까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AA9C1D-F085-7A1D-B732-3DB9CD42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71" y="1690688"/>
            <a:ext cx="4864146" cy="41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7616-CC5B-36EC-246B-E281F02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E92B9-4A60-DE83-A460-4E2BF000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반복문은 동일한 작업을 반복하는 문법</a:t>
            </a:r>
            <a:r>
              <a:rPr lang="en-US" altLang="ko-KR" dirty="0">
                <a:latin typeface="Consolas" panose="020B0609020204030204" pitchFamily="49" charset="0"/>
              </a:rPr>
              <a:t>!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for</a:t>
            </a:r>
            <a:r>
              <a:rPr lang="ko-KR" altLang="en-US" dirty="0">
                <a:latin typeface="Consolas" panose="020B0609020204030204" pitchFamily="49" charset="0"/>
              </a:rPr>
              <a:t>문과 </a:t>
            </a:r>
            <a:r>
              <a:rPr lang="en-US" altLang="ko-KR" dirty="0">
                <a:latin typeface="Consolas" panose="020B0609020204030204" pitchFamily="49" charset="0"/>
              </a:rPr>
              <a:t>while</a:t>
            </a:r>
            <a:r>
              <a:rPr lang="ko-KR" altLang="en-US" dirty="0">
                <a:latin typeface="Consolas" panose="020B0609020204030204" pitchFamily="49" charset="0"/>
              </a:rPr>
              <a:t>문이 있다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0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EEBCB-52D5-DCCA-03C8-9435AC1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3C83B-C9E2-96B1-1CC0-104077AB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while</a:t>
            </a:r>
            <a:r>
              <a:rPr lang="ko-KR" altLang="en-US" dirty="0">
                <a:latin typeface="Consolas" panose="020B0609020204030204" pitchFamily="49" charset="0"/>
              </a:rPr>
              <a:t>은 소괄호 안에 있는 조건이 참일 동안 계속 반복</a:t>
            </a:r>
            <a:r>
              <a:rPr lang="en-US" altLang="ko-KR" dirty="0">
                <a:latin typeface="Consolas" panose="020B0609020204030204" pitchFamily="49" charset="0"/>
              </a:rPr>
              <a:t>!!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프로그램이 어떻게 작동할까</a:t>
            </a:r>
            <a:r>
              <a:rPr lang="en-US" altLang="ko-KR" dirty="0">
                <a:latin typeface="Consolas" panose="020B0609020204030204" pitchFamily="49" charset="0"/>
              </a:rPr>
              <a:t>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98F59-080F-F6DF-B157-6C9DA454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35" y="2433450"/>
            <a:ext cx="4675925" cy="34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2991E-83A7-1E5E-F6F4-F8C978F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2D51D-B10F-8C65-F389-78603C88E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for</a:t>
            </a:r>
            <a:r>
              <a:rPr lang="ko-KR" altLang="en-US" dirty="0">
                <a:latin typeface="Consolas" panose="020B0609020204030204" pitchFamily="49" charset="0"/>
              </a:rPr>
              <a:t>문은 횟수를 지정해서 반복</a:t>
            </a:r>
            <a:r>
              <a:rPr lang="en-US" altLang="ko-KR" dirty="0">
                <a:latin typeface="Consolas" panose="020B0609020204030204" pitchFamily="49" charset="0"/>
              </a:rPr>
              <a:t>, while</a:t>
            </a:r>
            <a:r>
              <a:rPr lang="ko-KR" altLang="en-US" dirty="0">
                <a:latin typeface="Consolas" panose="020B0609020204030204" pitchFamily="49" charset="0"/>
              </a:rPr>
              <a:t>문을 </a:t>
            </a:r>
            <a:r>
              <a:rPr lang="ko-KR" altLang="en-US" dirty="0" err="1">
                <a:latin typeface="Consolas" panose="020B0609020204030204" pitchFamily="49" charset="0"/>
              </a:rPr>
              <a:t>한줄로</a:t>
            </a:r>
            <a:r>
              <a:rPr lang="ko-KR" altLang="en-US" dirty="0">
                <a:latin typeface="Consolas" panose="020B0609020204030204" pitchFamily="49" charset="0"/>
              </a:rPr>
              <a:t> 표현한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5B2D9-3B7B-FA77-6941-A6E6B401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33" y="3343091"/>
            <a:ext cx="5065222" cy="1953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E0ED1D-305D-14E7-7EDF-92B518F0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6" y="2750202"/>
            <a:ext cx="4675925" cy="3426761"/>
          </a:xfrm>
          <a:prstGeom prst="rect">
            <a:avLst/>
          </a:prstGeom>
        </p:spPr>
      </p:pic>
      <p:sp>
        <p:nvSpPr>
          <p:cNvPr id="7" name="같음 기호 6">
            <a:extLst>
              <a:ext uri="{FF2B5EF4-FFF2-40B4-BE49-F238E27FC236}">
                <a16:creationId xmlns:a16="http://schemas.microsoft.com/office/drawing/2014/main" id="{49733359-8764-97FA-5CAF-590776808769}"/>
              </a:ext>
            </a:extLst>
          </p:cNvPr>
          <p:cNvSpPr/>
          <p:nvPr/>
        </p:nvSpPr>
        <p:spPr>
          <a:xfrm>
            <a:off x="5107224" y="3749615"/>
            <a:ext cx="1426234" cy="95465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1D378-56AF-6514-7B2E-FC8BBD6F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C85F0-20CF-D611-20BF-DA931E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 출력</a:t>
            </a:r>
            <a:r>
              <a:rPr lang="en-US" altLang="ko-KR" dirty="0"/>
              <a:t>!! (</a:t>
            </a:r>
            <a:r>
              <a:rPr lang="ko-KR" altLang="en-US" dirty="0"/>
              <a:t>반복문을 써서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기존 코드를 </a:t>
            </a:r>
            <a:r>
              <a:rPr lang="en-US" altLang="ko-KR" dirty="0">
                <a:latin typeface="Consolas" panose="020B0609020204030204" pitchFamily="49" charset="0"/>
              </a:rPr>
              <a:t>for</a:t>
            </a:r>
            <a:r>
              <a:rPr lang="ko-KR" altLang="en-US" dirty="0"/>
              <a:t>문으로 바꿔보자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4826E-04FA-565F-4843-AACF3E14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14" y="2485209"/>
            <a:ext cx="4330642" cy="31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D515F-BDCD-8218-67F3-AEFFB0C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Iteration - </a:t>
            </a:r>
            <a:r>
              <a:rPr lang="ko-KR" altLang="en-US" dirty="0" err="1">
                <a:latin typeface="Consolas" panose="020B0609020204030204" pitchFamily="49" charset="0"/>
              </a:rPr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DAB31-AFCF-2D3C-0275-2CEC6FBF1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Q.</a:t>
            </a:r>
            <a:r>
              <a:rPr lang="ko-KR" altLang="en-US" dirty="0"/>
              <a:t> 구구단 중에서 </a:t>
            </a:r>
            <a:r>
              <a:rPr lang="en-US" altLang="ko-KR" dirty="0"/>
              <a:t>7</a:t>
            </a:r>
            <a:r>
              <a:rPr lang="ko-KR" altLang="en-US" dirty="0"/>
              <a:t>단을 출력하는 코드를 만들어보자</a:t>
            </a:r>
            <a:r>
              <a:rPr lang="en-US" altLang="ko-KR" dirty="0"/>
              <a:t>(</a:t>
            </a:r>
            <a:r>
              <a:rPr lang="ko-KR" altLang="en-US" dirty="0"/>
              <a:t>반복문으로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40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EE4F8-BB28-7FC9-991C-AD74F689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539D8-8E78-907C-2D48-BD0E9203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9F53BA-7248-6320-7ED7-12150CF5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29" y="2932954"/>
            <a:ext cx="3712054" cy="274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2A61DE-3693-408F-C7BA-C7C05A62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39683"/>
            <a:ext cx="3632136" cy="32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6B806-B2C1-8E04-16EC-52E3621B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4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CE932A-B190-DFB7-95C8-6798B119C53E}"/>
              </a:ext>
            </a:extLst>
          </p:cNvPr>
          <p:cNvSpPr/>
          <p:nvPr/>
        </p:nvSpPr>
        <p:spPr>
          <a:xfrm>
            <a:off x="1547004" y="1846054"/>
            <a:ext cx="2510287" cy="20185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onsolas" panose="020B0609020204030204" pitchFamily="49" charset="0"/>
              </a:rPr>
              <a:t>English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EB4FB96-60B5-37EC-B3F3-CB10A32C904E}"/>
              </a:ext>
            </a:extLst>
          </p:cNvPr>
          <p:cNvSpPr/>
          <p:nvPr/>
        </p:nvSpPr>
        <p:spPr>
          <a:xfrm>
            <a:off x="8134709" y="1935161"/>
            <a:ext cx="2168106" cy="18719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문장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100E9D0-42D1-FCE5-37FF-366556FDC1F7}"/>
              </a:ext>
            </a:extLst>
          </p:cNvPr>
          <p:cNvSpPr/>
          <p:nvPr/>
        </p:nvSpPr>
        <p:spPr>
          <a:xfrm>
            <a:off x="4364966" y="2517458"/>
            <a:ext cx="3462068" cy="707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문법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8C10F4-3CDC-3D50-F04D-972A4217414A}"/>
              </a:ext>
            </a:extLst>
          </p:cNvPr>
          <p:cNvSpPr/>
          <p:nvPr/>
        </p:nvSpPr>
        <p:spPr>
          <a:xfrm>
            <a:off x="1547004" y="4096179"/>
            <a:ext cx="2510287" cy="20185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onsolas" panose="020B0609020204030204" pitchFamily="49" charset="0"/>
              </a:rPr>
              <a:t>Coding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D4EC61-DD60-F701-CA21-E98BABDFF0B7}"/>
              </a:ext>
            </a:extLst>
          </p:cNvPr>
          <p:cNvSpPr/>
          <p:nvPr/>
        </p:nvSpPr>
        <p:spPr>
          <a:xfrm>
            <a:off x="8134709" y="4185286"/>
            <a:ext cx="2168106" cy="18719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Consolas" panose="020B0609020204030204" pitchFamily="49" charset="0"/>
              </a:rPr>
              <a:t>Program</a:t>
            </a:r>
            <a:endParaRPr lang="ko-KR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5A3714B-B628-8AC5-94A4-6B40FFC5C876}"/>
              </a:ext>
            </a:extLst>
          </p:cNvPr>
          <p:cNvSpPr/>
          <p:nvPr/>
        </p:nvSpPr>
        <p:spPr>
          <a:xfrm>
            <a:off x="4364966" y="4767583"/>
            <a:ext cx="3462068" cy="707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259769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EE4F8-BB28-7FC9-991C-AD74F689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539D8-8E78-907C-2D48-BD0E9203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함수</a:t>
            </a:r>
            <a:r>
              <a:rPr lang="ko-KR" altLang="en-US" dirty="0"/>
              <a:t>는 </a:t>
            </a:r>
            <a:r>
              <a:rPr lang="ko-KR" altLang="en-US" sz="3600" b="1" dirty="0">
                <a:solidFill>
                  <a:srgbClr val="FFFF00"/>
                </a:solidFill>
              </a:rPr>
              <a:t>입력</a:t>
            </a:r>
            <a:r>
              <a:rPr lang="ko-KR" altLang="en-US" dirty="0"/>
              <a:t>을 받고 </a:t>
            </a:r>
            <a:r>
              <a:rPr lang="ko-KR" altLang="en-US" sz="3600" b="1" dirty="0">
                <a:solidFill>
                  <a:srgbClr val="FFFF00"/>
                </a:solidFill>
              </a:rPr>
              <a:t>동작</a:t>
            </a:r>
            <a:r>
              <a:rPr lang="en-US" altLang="ko-KR" dirty="0"/>
              <a:t>(</a:t>
            </a:r>
            <a:r>
              <a:rPr lang="ko-KR" altLang="en-US" dirty="0"/>
              <a:t>처리</a:t>
            </a:r>
            <a:r>
              <a:rPr lang="en-US" altLang="ko-KR" dirty="0"/>
              <a:t>)</a:t>
            </a:r>
            <a:r>
              <a:rPr lang="ko-KR" altLang="en-US" dirty="0"/>
              <a:t>해 </a:t>
            </a:r>
            <a:r>
              <a:rPr lang="ko-KR" altLang="en-US" sz="3600" b="1" dirty="0">
                <a:solidFill>
                  <a:srgbClr val="FFFF00"/>
                </a:solidFill>
              </a:rPr>
              <a:t>출력</a:t>
            </a:r>
            <a:r>
              <a:rPr lang="ko-KR" altLang="en-US" dirty="0"/>
              <a:t>을 내보내는 </a:t>
            </a:r>
            <a:r>
              <a:rPr lang="ko-KR" altLang="en-US" u="sng" dirty="0"/>
              <a:t>코드 묶음</a:t>
            </a:r>
            <a:r>
              <a:rPr lang="en-US" altLang="ko-KR" dirty="0"/>
              <a:t>!!!</a:t>
            </a:r>
          </a:p>
          <a:p>
            <a:endParaRPr lang="en-US" altLang="ko-KR" dirty="0"/>
          </a:p>
          <a:p>
            <a:r>
              <a:rPr lang="ko-KR" altLang="en-US" dirty="0"/>
              <a:t>프로그램은 함수로 돌아간다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함수가 프로그램의 전부라 해도 과언이 아님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FFD453-3A4A-7708-837A-E3AA2CB5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16" y="2526635"/>
            <a:ext cx="3577537" cy="378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34D7-7F6E-71F3-BF41-53919397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D2515-3209-4502-6F38-8D5A854F6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</a:t>
            </a:r>
            <a:r>
              <a:rPr lang="ko-KR" altLang="en-US" sz="3200" b="1" dirty="0">
                <a:solidFill>
                  <a:srgbClr val="FFFF00"/>
                </a:solidFill>
              </a:rPr>
              <a:t>정의</a:t>
            </a:r>
            <a:r>
              <a:rPr lang="ko-KR" altLang="en-US" dirty="0"/>
              <a:t>를 통해 만들고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200" b="1" dirty="0">
                <a:solidFill>
                  <a:srgbClr val="FFFF00"/>
                </a:solidFill>
              </a:rPr>
              <a:t>호출</a:t>
            </a:r>
            <a:r>
              <a:rPr lang="ko-KR" altLang="en-US" dirty="0"/>
              <a:t>을 통해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함수를 만드는 것</a:t>
            </a:r>
            <a:r>
              <a:rPr lang="en-US" altLang="ko-KR" dirty="0"/>
              <a:t>!</a:t>
            </a:r>
          </a:p>
          <a:p>
            <a:r>
              <a:rPr lang="ko-KR" altLang="en-US" b="1" dirty="0"/>
              <a:t>호출</a:t>
            </a:r>
            <a:r>
              <a:rPr lang="en-US" altLang="ko-KR" dirty="0"/>
              <a:t>: </a:t>
            </a:r>
            <a:r>
              <a:rPr lang="ko-KR" altLang="en-US" dirty="0"/>
              <a:t>함수를 사용하는 것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05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611D5-8C12-35B6-CEBC-E76851F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B00D4-E6D9-90B3-8A29-4F3EC799E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정의하는 형식은 아래와 같다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2473C-4EC7-C9F2-7006-BD007E69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57" y="3197608"/>
            <a:ext cx="4621039" cy="29793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374551-EFA2-A22A-A19D-D1085308ACBB}"/>
              </a:ext>
            </a:extLst>
          </p:cNvPr>
          <p:cNvSpPr/>
          <p:nvPr/>
        </p:nvSpPr>
        <p:spPr>
          <a:xfrm>
            <a:off x="4215440" y="3128513"/>
            <a:ext cx="655609" cy="638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C0263-C332-5ACC-C5D0-5B536A587485}"/>
              </a:ext>
            </a:extLst>
          </p:cNvPr>
          <p:cNvSpPr txBox="1"/>
          <p:nvPr/>
        </p:nvSpPr>
        <p:spPr>
          <a:xfrm>
            <a:off x="2323382" y="3216857"/>
            <a:ext cx="204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97910-6AD1-8500-33D0-B19C4B7EF87A}"/>
              </a:ext>
            </a:extLst>
          </p:cNvPr>
          <p:cNvSpPr txBox="1"/>
          <p:nvPr/>
        </p:nvSpPr>
        <p:spPr>
          <a:xfrm>
            <a:off x="4411040" y="2531911"/>
            <a:ext cx="204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함수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21F7C-B825-704A-5C91-FE7DBE98EA38}"/>
              </a:ext>
            </a:extLst>
          </p:cNvPr>
          <p:cNvSpPr/>
          <p:nvPr/>
        </p:nvSpPr>
        <p:spPr>
          <a:xfrm>
            <a:off x="4980316" y="3128513"/>
            <a:ext cx="655609" cy="638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7E74F4-38F3-955F-D777-6568CBB9F6EE}"/>
              </a:ext>
            </a:extLst>
          </p:cNvPr>
          <p:cNvSpPr/>
          <p:nvPr/>
        </p:nvSpPr>
        <p:spPr>
          <a:xfrm>
            <a:off x="5739442" y="3109822"/>
            <a:ext cx="2392392" cy="6383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DADE-ED42-222E-32BE-61BFBD67FD88}"/>
              </a:ext>
            </a:extLst>
          </p:cNvPr>
          <p:cNvSpPr txBox="1"/>
          <p:nvPr/>
        </p:nvSpPr>
        <p:spPr>
          <a:xfrm>
            <a:off x="6380738" y="2590034"/>
            <a:ext cx="204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입력변수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4F0EE5-EDD5-447D-8C93-264502EA2D92}"/>
              </a:ext>
            </a:extLst>
          </p:cNvPr>
          <p:cNvCxnSpPr/>
          <p:nvPr/>
        </p:nvCxnSpPr>
        <p:spPr>
          <a:xfrm>
            <a:off x="9230264" y="3508075"/>
            <a:ext cx="0" cy="24671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C27706A-2364-0446-6BC2-01C0B47B2CF4}"/>
              </a:ext>
            </a:extLst>
          </p:cNvPr>
          <p:cNvCxnSpPr/>
          <p:nvPr/>
        </p:nvCxnSpPr>
        <p:spPr>
          <a:xfrm flipH="1">
            <a:off x="8428074" y="3531079"/>
            <a:ext cx="8136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B1823FB-E543-584D-09B9-C970C3C1D498}"/>
              </a:ext>
            </a:extLst>
          </p:cNvPr>
          <p:cNvCxnSpPr>
            <a:cxnSpLocks/>
          </p:cNvCxnSpPr>
          <p:nvPr/>
        </p:nvCxnSpPr>
        <p:spPr>
          <a:xfrm flipH="1">
            <a:off x="4411040" y="5975230"/>
            <a:ext cx="483072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4AFB47-4DC8-6BBB-C0F8-3E27455A9CE9}"/>
              </a:ext>
            </a:extLst>
          </p:cNvPr>
          <p:cNvSpPr txBox="1"/>
          <p:nvPr/>
        </p:nvSpPr>
        <p:spPr>
          <a:xfrm>
            <a:off x="9306464" y="4381453"/>
            <a:ext cx="204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함수 몸체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37037B-119C-9823-A38B-8659CA670C6D}"/>
              </a:ext>
            </a:extLst>
          </p:cNvPr>
          <p:cNvSpPr/>
          <p:nvPr/>
        </p:nvSpPr>
        <p:spPr>
          <a:xfrm>
            <a:off x="4529586" y="5069756"/>
            <a:ext cx="2392392" cy="6383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2A156-55BA-20D4-5744-E348DA88AC1B}"/>
              </a:ext>
            </a:extLst>
          </p:cNvPr>
          <p:cNvSpPr txBox="1"/>
          <p:nvPr/>
        </p:nvSpPr>
        <p:spPr>
          <a:xfrm>
            <a:off x="3191772" y="5201938"/>
            <a:ext cx="204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출력값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4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 animBg="1"/>
      <p:bldP spid="11" grpId="0"/>
      <p:bldP spid="24" grpId="0"/>
      <p:bldP spid="25" grpId="0" animBg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C2610-F731-978D-2A46-19F502CF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72AA4B-5161-5483-D0C5-73DF8370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정의하는 형식을 다시 보면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u="sng" dirty="0">
                <a:latin typeface="Consolas" panose="020B0609020204030204" pitchFamily="49" charset="0"/>
              </a:rPr>
              <a:t>데이터타입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u="sng" dirty="0">
                <a:latin typeface="Consolas" panose="020B0609020204030204" pitchFamily="49" charset="0"/>
              </a:rPr>
              <a:t>함수이름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u="sng" dirty="0">
                <a:latin typeface="Consolas" panose="020B0609020204030204" pitchFamily="49" charset="0"/>
              </a:rPr>
              <a:t>입력변수</a:t>
            </a:r>
            <a:r>
              <a:rPr lang="en-US" altLang="ko-KR" dirty="0">
                <a:latin typeface="Consolas" panose="020B0609020204030204" pitchFamily="49" charset="0"/>
              </a:rPr>
              <a:t>){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</a:t>
            </a:r>
            <a:r>
              <a:rPr lang="ko-KR" altLang="en-US" dirty="0">
                <a:latin typeface="Consolas" panose="020B0609020204030204" pitchFamily="49" charset="0"/>
              </a:rPr>
              <a:t>코드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</a:t>
            </a:r>
            <a:r>
              <a:rPr lang="ko-KR" altLang="en-US" u="sng" dirty="0" err="1">
                <a:latin typeface="Consolas" panose="020B0609020204030204" pitchFamily="49" charset="0"/>
              </a:rPr>
              <a:t>출력값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10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771EA-3CCD-ABD6-86FA-80D1B988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96DD9-76A4-813A-C257-E2C10E21F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따라 </a:t>
            </a:r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출력값이</a:t>
            </a:r>
            <a:r>
              <a:rPr lang="ko-KR" altLang="en-US" dirty="0"/>
              <a:t> 있을 수도 있고 없을 수도 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입력값이</a:t>
            </a:r>
            <a:r>
              <a:rPr lang="ko-KR" altLang="en-US" dirty="0"/>
              <a:t> 없는 경우 </a:t>
            </a:r>
            <a:r>
              <a:rPr lang="ko-KR" altLang="en-US" sz="3200" b="1" dirty="0"/>
              <a:t>소괄호</a:t>
            </a:r>
            <a:r>
              <a:rPr lang="en-US" altLang="ko-KR" sz="3200" b="1" dirty="0"/>
              <a:t>() </a:t>
            </a:r>
            <a:r>
              <a:rPr lang="ko-KR" altLang="en-US" dirty="0"/>
              <a:t>안을 비워두면 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출력값이</a:t>
            </a:r>
            <a:r>
              <a:rPr lang="ko-KR" altLang="en-US" dirty="0"/>
              <a:t> 없는 경우 데이터타입을 </a:t>
            </a:r>
            <a:r>
              <a:rPr lang="en-US" altLang="ko-KR" sz="3200" b="1" dirty="0">
                <a:latin typeface="Consolas" panose="020B0609020204030204" pitchFamily="49" charset="0"/>
              </a:rPr>
              <a:t>void</a:t>
            </a:r>
            <a:r>
              <a:rPr lang="ko-KR" altLang="en-US" dirty="0"/>
              <a:t>로 설정한다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7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8DEB9-209F-D291-A6A7-851690CC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74188-37C4-AC83-F3AA-CF56CAE7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세개의 숫자를 </a:t>
            </a:r>
            <a:r>
              <a:rPr lang="ko-KR" altLang="en-US" dirty="0" err="1"/>
              <a:t>입력받아</a:t>
            </a:r>
            <a:r>
              <a:rPr lang="ko-KR" altLang="en-US" dirty="0"/>
              <a:t> 세 숫자의 곱을 출력하는 함수를 만들어보자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559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8DEB9-209F-D291-A6A7-851690CC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Function - </a:t>
            </a:r>
            <a:r>
              <a:rPr lang="ko-KR" altLang="en-US" dirty="0">
                <a:latin typeface="Consolas" panose="020B0609020204030204" pitchFamily="49" charset="0"/>
              </a:rPr>
              <a:t>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74188-37C4-AC83-F3AA-CF56CAE7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문자열을 출력하는 함수를 </a:t>
            </a:r>
            <a:r>
              <a:rPr lang="ko-KR" altLang="en-US" dirty="0" err="1"/>
              <a:t>만들거야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입력으로 이름을 받아서</a:t>
            </a:r>
            <a:br>
              <a:rPr lang="en-US" altLang="ko-KR" dirty="0"/>
            </a:br>
            <a:r>
              <a:rPr lang="en-US" altLang="ko-KR" dirty="0"/>
              <a:t>“Hello, ” </a:t>
            </a:r>
            <a:r>
              <a:rPr lang="ko-KR" altLang="en-US" dirty="0"/>
              <a:t>를 이름 앞에 붙여서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1636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81F37-FBA1-A95F-6D98-D1E94FB4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Library – </a:t>
            </a:r>
            <a:r>
              <a:rPr lang="ko-KR" altLang="en-US" dirty="0">
                <a:latin typeface="Consolas" panose="020B0609020204030204" pitchFamily="49" charset="0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724EB-EB91-67F2-F425-2008DC67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서보모터를</a:t>
            </a:r>
            <a:r>
              <a:rPr lang="ko-KR" altLang="en-US" dirty="0"/>
              <a:t> 쓸 때 </a:t>
            </a:r>
            <a:r>
              <a:rPr lang="en-US" altLang="ko-KR" dirty="0"/>
              <a:t>300</a:t>
            </a:r>
            <a:r>
              <a:rPr lang="ko-KR" altLang="en-US" dirty="0"/>
              <a:t>줄의 코드가 필요하다고 가정해보자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서보모터를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3</a:t>
            </a:r>
            <a:r>
              <a:rPr lang="ko-KR" altLang="en-US" dirty="0"/>
              <a:t>개</a:t>
            </a:r>
            <a:r>
              <a:rPr lang="en-US" altLang="ko-KR" dirty="0"/>
              <a:t>, 5</a:t>
            </a:r>
            <a:r>
              <a:rPr lang="ko-KR" altLang="en-US" dirty="0"/>
              <a:t>개</a:t>
            </a:r>
            <a:r>
              <a:rPr lang="en-US" altLang="ko-KR" dirty="0"/>
              <a:t>, 10</a:t>
            </a:r>
            <a:r>
              <a:rPr lang="ko-KR" altLang="en-US" dirty="0"/>
              <a:t>개 </a:t>
            </a:r>
            <a:r>
              <a:rPr lang="en-US" altLang="ko-KR" dirty="0"/>
              <a:t>… </a:t>
            </a:r>
            <a:r>
              <a:rPr lang="ko-KR" altLang="en-US" dirty="0"/>
              <a:t>이면 코드가 </a:t>
            </a:r>
            <a:r>
              <a:rPr lang="ko-KR" altLang="en-US" dirty="0" err="1"/>
              <a:t>몇줄이나</a:t>
            </a:r>
            <a:r>
              <a:rPr lang="ko-KR" altLang="en-US" dirty="0"/>
              <a:t> 될까</a:t>
            </a:r>
          </a:p>
        </p:txBody>
      </p:sp>
      <p:pic>
        <p:nvPicPr>
          <p:cNvPr id="1026" name="Picture 2" descr="Refactoring Complicated Code. From Brute Force to Formal Elegance | by  Micha Davis | Geek Culture | Medium">
            <a:extLst>
              <a:ext uri="{FF2B5EF4-FFF2-40B4-BE49-F238E27FC236}">
                <a16:creationId xmlns:a16="http://schemas.microsoft.com/office/drawing/2014/main" id="{E0DFC610-4566-CE1F-4F71-D369DED2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05" y="3429000"/>
            <a:ext cx="1878552" cy="30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factoring Complicated Code. From Brute Force to Formal Elegance | by  Micha Davis | Geek Culture | Medium">
            <a:extLst>
              <a:ext uri="{FF2B5EF4-FFF2-40B4-BE49-F238E27FC236}">
                <a16:creationId xmlns:a16="http://schemas.microsoft.com/office/drawing/2014/main" id="{19593F41-5C9C-A11C-D8E8-A8C12D0D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622" y="3428999"/>
            <a:ext cx="1878552" cy="30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factoring Complicated Code. From Brute Force to Formal Elegance | by  Micha Davis | Geek Culture | Medium">
            <a:extLst>
              <a:ext uri="{FF2B5EF4-FFF2-40B4-BE49-F238E27FC236}">
                <a16:creationId xmlns:a16="http://schemas.microsoft.com/office/drawing/2014/main" id="{92B69A2B-96A7-9E9F-1C04-21624DD0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03" y="3428999"/>
            <a:ext cx="1878552" cy="30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5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CD395-761E-DACE-2AFA-7029691A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Library – </a:t>
            </a:r>
            <a:r>
              <a:rPr lang="ko-KR" altLang="en-US" dirty="0">
                <a:latin typeface="Consolas" panose="020B0609020204030204" pitchFamily="49" charset="0"/>
              </a:rPr>
              <a:t>라이브러리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04CCB-D476-CA1B-A327-4FF995E2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이를 해결하기 위해 남이 만든 코드를 </a:t>
            </a:r>
            <a:r>
              <a:rPr lang="ko-KR" altLang="en-US" dirty="0" err="1"/>
              <a:t>가져다가</a:t>
            </a:r>
            <a:r>
              <a:rPr lang="ko-KR" altLang="en-US" dirty="0"/>
              <a:t> 쓰기 시작했다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다른 사람이 사용하라고 만든 코드를 </a:t>
            </a:r>
            <a:r>
              <a:rPr lang="ko-KR" altLang="en-US" sz="3600" b="1" dirty="0">
                <a:solidFill>
                  <a:srgbClr val="FFFF00"/>
                </a:solidFill>
                <a:latin typeface="Consolas" panose="020B0609020204030204" pitchFamily="49" charset="0"/>
              </a:rPr>
              <a:t>라이브러리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40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DB812-40A2-B0FD-4A8C-079E328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Library – </a:t>
            </a:r>
            <a:r>
              <a:rPr lang="ko-KR" altLang="en-US" dirty="0">
                <a:latin typeface="Consolas" panose="020B0609020204030204" pitchFamily="49" charset="0"/>
              </a:rPr>
              <a:t>라이브러리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BB16B-DC45-F5CF-A303-856B2D46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도서관을 생각해보자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2050" name="Picture 2" descr="Most Gorgeous Libraries in NYC for Sightseeing Architecture">
            <a:extLst>
              <a:ext uri="{FF2B5EF4-FFF2-40B4-BE49-F238E27FC236}">
                <a16:creationId xmlns:a16="http://schemas.microsoft.com/office/drawing/2014/main" id="{D879B391-11DF-A0FC-E649-F6B77A80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63" y="1365068"/>
            <a:ext cx="6584873" cy="52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B45A-8C7E-3B1A-2D3D-AD1C8E6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50BBE-AE0A-A07E-6821-E4FD415A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세상에는 많은 프로그래밍 언어가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프로그램의 기본 문법만 익히면 프로그래밍을 쉽게 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24DDE-409B-3D43-5891-509B5C1C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42" y="3344363"/>
            <a:ext cx="5922482" cy="3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6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4FEE1-F808-5CCE-23D7-06A0E6B8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Library – </a:t>
            </a:r>
            <a:r>
              <a:rPr lang="ko-KR" altLang="en-US" dirty="0">
                <a:latin typeface="Consolas" panose="020B0609020204030204" pitchFamily="49" charset="0"/>
              </a:rPr>
              <a:t>라이브러리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B2772-1D39-35B0-463F-66783CFA2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도서관에서는 책을 빌리고 정보를 가져온다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라이브러리도 마찬가지로</a:t>
            </a:r>
            <a:r>
              <a:rPr lang="en-US" altLang="ko-KR" dirty="0"/>
              <a:t>, </a:t>
            </a:r>
            <a:r>
              <a:rPr lang="ko-KR" altLang="en-US" dirty="0"/>
              <a:t>코드를 빌려 가져온다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3074" name="Picture 2" descr="Library Software Icons - Free SVG &amp; PNG Library Software Images - Noun  Project">
            <a:extLst>
              <a:ext uri="{FF2B5EF4-FFF2-40B4-BE49-F238E27FC236}">
                <a16:creationId xmlns:a16="http://schemas.microsoft.com/office/drawing/2014/main" id="{6BB8CE01-0314-90CB-0B85-438999D9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56" y="4163683"/>
            <a:ext cx="1569287" cy="1569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주고받는 인생">
            <a:extLst>
              <a:ext uri="{FF2B5EF4-FFF2-40B4-BE49-F238E27FC236}">
                <a16:creationId xmlns:a16="http://schemas.microsoft.com/office/drawing/2014/main" id="{77A8FE47-F16C-808F-2AE6-6F1D932F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37" y="3386226"/>
            <a:ext cx="3495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74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0006-B73A-2DE5-D5B8-7E24612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Library – </a:t>
            </a:r>
            <a:r>
              <a:rPr lang="ko-KR" altLang="en-US" dirty="0">
                <a:latin typeface="Consolas" panose="020B0609020204030204" pitchFamily="49" charset="0"/>
              </a:rPr>
              <a:t>라이브러리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FE186-F215-AA04-B3E2-CA5708F3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라이브러리를 </a:t>
            </a:r>
            <a:r>
              <a:rPr lang="ko-KR" altLang="en-US" dirty="0" err="1"/>
              <a:t>아두이노에서</a:t>
            </a:r>
            <a:r>
              <a:rPr lang="ko-KR" altLang="en-US" dirty="0"/>
              <a:t> 사용하는 방법은 </a:t>
            </a:r>
            <a:r>
              <a:rPr lang="en-US" altLang="ko-KR" sz="3600" b="1" dirty="0">
                <a:latin typeface="Consolas" panose="020B0609020204030204" pitchFamily="49" charset="0"/>
              </a:rPr>
              <a:t>#include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대표적인 라이브러리가 </a:t>
            </a:r>
            <a:r>
              <a:rPr lang="ko-KR" altLang="en-US" dirty="0" err="1"/>
              <a:t>서보모터</a:t>
            </a:r>
            <a:r>
              <a:rPr lang="ko-KR" altLang="en-US" dirty="0"/>
              <a:t> 라이브러리</a:t>
            </a:r>
            <a:r>
              <a:rPr lang="en-US" altLang="ko-KR" dirty="0"/>
              <a:t>, </a:t>
            </a:r>
            <a:r>
              <a:rPr lang="en-US" altLang="ko-KR" dirty="0" err="1"/>
              <a:t>NeoPixel</a:t>
            </a:r>
            <a:r>
              <a:rPr lang="en-US" altLang="ko-KR" dirty="0"/>
              <a:t> </a:t>
            </a:r>
            <a:r>
              <a:rPr lang="ko-KR" altLang="en-US" dirty="0"/>
              <a:t>라이브러리 등등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라이브러리를 공부하고 쓰는 방법은 </a:t>
            </a:r>
            <a:r>
              <a:rPr lang="ko-KR" altLang="en-US" sz="3600" b="1" dirty="0">
                <a:solidFill>
                  <a:srgbClr val="FFFF00"/>
                </a:solidFill>
              </a:rPr>
              <a:t>인터넷 검색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93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D05D1-4840-A3CD-09E9-945FD351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Array - </a:t>
            </a:r>
            <a:r>
              <a:rPr lang="ko-KR" altLang="en-US" dirty="0">
                <a:latin typeface="Consolas" panose="020B0609020204030204" pitchFamily="49" charset="0"/>
              </a:rPr>
              <a:t>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DCF41-AC64-1024-1B1D-657DC055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배열은 무엇일까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다음 상황을 생각해보자</a:t>
            </a:r>
            <a:br>
              <a:rPr lang="en-US" altLang="ko-KR" dirty="0"/>
            </a:br>
            <a:r>
              <a:rPr lang="en-US" altLang="ko-KR" dirty="0">
                <a:latin typeface="Consolas" panose="020B0609020204030204" pitchFamily="49" charset="0"/>
              </a:rPr>
              <a:t>int</a:t>
            </a:r>
            <a:r>
              <a:rPr lang="en-US" altLang="ko-KR" dirty="0"/>
              <a:t> </a:t>
            </a:r>
            <a:r>
              <a:rPr lang="ko-KR" altLang="en-US" dirty="0"/>
              <a:t>변수가 몇 백</a:t>
            </a:r>
            <a:r>
              <a:rPr lang="en-US" altLang="ko-KR" dirty="0"/>
              <a:t>, </a:t>
            </a:r>
            <a:r>
              <a:rPr lang="ko-KR" altLang="en-US" dirty="0"/>
              <a:t>몇 천개 있으면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10B0F-96C3-38CE-5562-23CACE2C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369" y="1690688"/>
            <a:ext cx="2700752" cy="3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9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DCBE-63C6-2444-400B-7478B8CC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Array - </a:t>
            </a:r>
            <a:r>
              <a:rPr lang="ko-KR" altLang="en-US" dirty="0">
                <a:latin typeface="Consolas" panose="020B0609020204030204" pitchFamily="49" charset="0"/>
              </a:rPr>
              <a:t>배열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DEA91-B0A6-E372-A7D2-1C3E2229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똑같은 데이터타입 </a:t>
            </a:r>
            <a:r>
              <a:rPr lang="ko-KR" altLang="en-US" dirty="0" err="1"/>
              <a:t>여러개를</a:t>
            </a:r>
            <a:r>
              <a:rPr lang="ko-KR" altLang="en-US" dirty="0"/>
              <a:t> 저장하려 배열을 사용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1026" name="Picture 2" descr="C Arrays - GeeksforGeeks">
            <a:extLst>
              <a:ext uri="{FF2B5EF4-FFF2-40B4-BE49-F238E27FC236}">
                <a16:creationId xmlns:a16="http://schemas.microsoft.com/office/drawing/2014/main" id="{7893E062-50C9-61A8-D772-794953E0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94664"/>
            <a:ext cx="952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1BE9C-2005-09F5-E2A5-D7C3B6E8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Array - </a:t>
            </a:r>
            <a:r>
              <a:rPr lang="ko-KR" altLang="en-US" dirty="0">
                <a:latin typeface="Consolas" panose="020B0609020204030204" pitchFamily="49" charset="0"/>
              </a:rPr>
              <a:t>배열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E0EAF-C20B-74AF-C08D-51820EB9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Arduino</a:t>
            </a:r>
            <a:r>
              <a:rPr lang="ko-KR" altLang="en-US" dirty="0"/>
              <a:t> 에서 배열 생성하는 법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데이터 타입</a:t>
            </a:r>
            <a:r>
              <a:rPr lang="en-US" altLang="ko-KR" dirty="0"/>
              <a:t>	</a:t>
            </a:r>
            <a:r>
              <a:rPr lang="ko-KR" altLang="en-US" dirty="0"/>
              <a:t>배열이름 </a:t>
            </a:r>
            <a:r>
              <a:rPr lang="en-US" altLang="ko-KR" dirty="0"/>
              <a:t>[</a:t>
            </a:r>
            <a:r>
              <a:rPr lang="ko-KR" altLang="en-US" dirty="0"/>
              <a:t>배열크기</a:t>
            </a:r>
            <a:r>
              <a:rPr lang="en-US" altLang="ko-KR" dirty="0"/>
              <a:t>]		= 	 {</a:t>
            </a:r>
            <a:r>
              <a:rPr lang="ko-KR" altLang="en-US" dirty="0"/>
              <a:t>배열 원소들</a:t>
            </a:r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0A874-EE55-73C7-6E43-F75BE626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75" y="3689228"/>
            <a:ext cx="7325649" cy="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3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65C91-7CFA-0D34-8C2B-2A65055C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Array - </a:t>
            </a:r>
            <a:r>
              <a:rPr lang="ko-KR" altLang="en-US" dirty="0">
                <a:latin typeface="Consolas" panose="020B0609020204030204" pitchFamily="49" charset="0"/>
              </a:rPr>
              <a:t>배열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C3D91-B8C1-6CFE-1E21-BD80AF9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배열에서 값을 꺼내는 방법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배열이름</a:t>
            </a:r>
            <a:r>
              <a:rPr lang="en-US" altLang="ko-KR" dirty="0"/>
              <a:t>[</a:t>
            </a:r>
            <a:r>
              <a:rPr lang="ko-KR" altLang="en-US" dirty="0"/>
              <a:t>인덱스</a:t>
            </a:r>
            <a:r>
              <a:rPr lang="en-US" altLang="ko-KR" dirty="0"/>
              <a:t>]   =&gt;  </a:t>
            </a:r>
            <a:r>
              <a:rPr lang="ko-KR" altLang="en-US" dirty="0"/>
              <a:t>해당 인덱스에 저장된 값을 불러온다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5CDE8-1475-19CE-6C8B-32BB639F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08" y="4359591"/>
            <a:ext cx="3458808" cy="1152935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DE27DB33-08BE-9B40-0AE0-0C73EBE68BEE}"/>
              </a:ext>
            </a:extLst>
          </p:cNvPr>
          <p:cNvSpPr/>
          <p:nvPr/>
        </p:nvSpPr>
        <p:spPr>
          <a:xfrm>
            <a:off x="7509089" y="4153851"/>
            <a:ext cx="2364377" cy="1443446"/>
          </a:xfrm>
          <a:prstGeom prst="lef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90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272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5DBD2-1B45-73E3-6B3B-EC5AD534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Array - </a:t>
            </a:r>
            <a:r>
              <a:rPr lang="ko-KR" altLang="en-US" dirty="0">
                <a:latin typeface="Consolas" panose="020B0609020204030204" pitchFamily="49" charset="0"/>
              </a:rPr>
              <a:t>배열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E6BFF-FB9A-F123-92F1-D0B121061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강력함은 반복문과 결합할 때 나타난다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920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E6C39-7458-0741-F223-5EB07830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0777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Q &amp;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2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810B-6CF1-1446-515C-0014AF6A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66FFBA-2D49-C883-CEDA-ED82FCA0A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61"/>
            <a:ext cx="9116683" cy="435133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(+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조건문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함수 </a:t>
            </a:r>
            <a:r>
              <a:rPr lang="en-US" altLang="ko-KR" dirty="0"/>
              <a:t>(+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2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D55D-10FC-3651-C15E-F6BEC8B1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6819B-1575-E28C-BD95-6D792EB1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들어가기에 앞서 프로그래밍의 가장 기본은 </a:t>
            </a:r>
            <a:r>
              <a:rPr lang="ko-KR" altLang="en-US" sz="3600" b="1" dirty="0">
                <a:solidFill>
                  <a:srgbClr val="FF0000"/>
                </a:solidFill>
              </a:rPr>
              <a:t>연산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기본 사칙 연산에 대해 알아보자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>
                <a:latin typeface="Consolas" panose="020B0609020204030204" pitchFamily="49" charset="0"/>
              </a:rPr>
              <a:t>더하기는 </a:t>
            </a:r>
            <a:r>
              <a:rPr lang="en-US" altLang="ko-KR" sz="3600" b="1" dirty="0">
                <a:solidFill>
                  <a:srgbClr val="FFFF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</a:rPr>
              <a:t>빼기는 </a:t>
            </a:r>
            <a:r>
              <a:rPr lang="en-US" altLang="ko-KR" sz="3600" b="1" dirty="0">
                <a:solidFill>
                  <a:srgbClr val="FFFF00"/>
                </a:solidFill>
                <a:latin typeface="Consolas" panose="020B0609020204030204" pitchFamily="49" charset="0"/>
              </a:rPr>
              <a:t>–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곱하기는 </a:t>
            </a:r>
            <a:r>
              <a:rPr lang="en-US" altLang="ko-KR" sz="3600" b="1" dirty="0">
                <a:solidFill>
                  <a:srgbClr val="FFFF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</a:rPr>
              <a:t>나누기는 </a:t>
            </a:r>
            <a:r>
              <a:rPr lang="en-US" altLang="ko-KR" sz="3600" b="1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endParaRPr lang="ko-KR" altLang="en-US" sz="36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A273E-D333-F43A-E0AE-26AFC8A6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27" y="3279828"/>
            <a:ext cx="5310181" cy="23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798F8-CD1D-E1BC-C65B-02BA6F1A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0D111-87F5-5010-3B91-35470C09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변수는 왜 쓸까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다음 코드를 쳐보자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3D250-8252-7835-0FE6-9312D28A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29" y="438128"/>
            <a:ext cx="6305596" cy="59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9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14310-277A-5984-82EA-9B8F55F9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31D9D-DD77-A062-7EDF-410097DF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Q1. </a:t>
            </a:r>
            <a:r>
              <a:rPr lang="ko-KR" altLang="en-US" dirty="0"/>
              <a:t>원주율을 </a:t>
            </a:r>
            <a:r>
              <a:rPr lang="en-US" altLang="ko-KR" dirty="0"/>
              <a:t>3.141</a:t>
            </a:r>
            <a:r>
              <a:rPr lang="ko-KR" altLang="en-US" dirty="0"/>
              <a:t>로 바꿔서 코딩해보자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Q2. </a:t>
            </a:r>
            <a:r>
              <a:rPr lang="ko-KR" altLang="en-US" dirty="0"/>
              <a:t>원의 반지름을 </a:t>
            </a:r>
            <a:r>
              <a:rPr lang="en-US" altLang="ko-KR" dirty="0"/>
              <a:t>15</a:t>
            </a:r>
            <a:r>
              <a:rPr lang="ko-KR" altLang="en-US" dirty="0"/>
              <a:t>로 바꿔서 코딩해보자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7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D0FD1-77C0-0C05-EEDF-88AFDCF5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Variable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ko-KR" altLang="en-US" dirty="0">
                <a:latin typeface="Consolas" panose="020B0609020204030204" pitchFamily="49" charset="0"/>
              </a:rPr>
              <a:t> 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FA91B-8EC0-7B9E-BF97-7B8405E9F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원주율이나 반지름을 한 번 바꿀 뿐인데 여러 줄을 바꿔야 한다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만약 코드가 수십</a:t>
            </a:r>
            <a:r>
              <a:rPr lang="en-US" altLang="ko-KR" dirty="0"/>
              <a:t>, </a:t>
            </a:r>
            <a:r>
              <a:rPr lang="ko-KR" altLang="en-US" dirty="0"/>
              <a:t>수백</a:t>
            </a:r>
            <a:r>
              <a:rPr lang="en-US" altLang="ko-KR" dirty="0"/>
              <a:t>, </a:t>
            </a:r>
            <a:r>
              <a:rPr lang="ko-KR" altLang="en-US" dirty="0"/>
              <a:t>수천 줄의 코드라면 원주율 값을 한번 바꾸는 과정에서 실수가 생길 수도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26" name="Picture 2" descr="1,509개의 픽토그램 비즈니스 고민 이미지, 스톡 사진, 3D 오브젝트, 벡터 | Shutterstock">
            <a:extLst>
              <a:ext uri="{FF2B5EF4-FFF2-40B4-BE49-F238E27FC236}">
                <a16:creationId xmlns:a16="http://schemas.microsoft.com/office/drawing/2014/main" id="{17FA429C-8685-6E4B-2AA7-70EF70561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85" y="4238446"/>
            <a:ext cx="4820560" cy="21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8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944</Words>
  <Application>Microsoft Office PowerPoint</Application>
  <PresentationFormat>와이드스크린</PresentationFormat>
  <Paragraphs>184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Consolas</vt:lpstr>
      <vt:lpstr>Office Theme</vt:lpstr>
      <vt:lpstr>Syntax of Coding</vt:lpstr>
      <vt:lpstr>Introduction</vt:lpstr>
      <vt:lpstr>Introduction</vt:lpstr>
      <vt:lpstr>Introduction</vt:lpstr>
      <vt:lpstr>Introduction</vt:lpstr>
      <vt:lpstr>Introduction</vt:lpstr>
      <vt:lpstr>Variable - 변수</vt:lpstr>
      <vt:lpstr>Variable - 변수</vt:lpstr>
      <vt:lpstr>Variable - 변수</vt:lpstr>
      <vt:lpstr>Variable - 변수</vt:lpstr>
      <vt:lpstr>Variable - 변수</vt:lpstr>
      <vt:lpstr>Variable - 변수</vt:lpstr>
      <vt:lpstr>Variable - 변수</vt:lpstr>
      <vt:lpstr>Variable - 변수</vt:lpstr>
      <vt:lpstr>Variable - 변수</vt:lpstr>
      <vt:lpstr>Variable - 변수</vt:lpstr>
      <vt:lpstr>Control statement - 제어문</vt:lpstr>
      <vt:lpstr>Control statement - 제어문</vt:lpstr>
      <vt:lpstr>Conditional Statement - 조건문</vt:lpstr>
      <vt:lpstr>Conditional Statement - 조건문</vt:lpstr>
      <vt:lpstr>Conditional Statement - 조건문</vt:lpstr>
      <vt:lpstr>Conditional Statement - 조건문</vt:lpstr>
      <vt:lpstr>Iteration - 반복문</vt:lpstr>
      <vt:lpstr>Iteration - 반복문</vt:lpstr>
      <vt:lpstr>Iteration - 반복문</vt:lpstr>
      <vt:lpstr>Iteration - 반복문</vt:lpstr>
      <vt:lpstr>Iteration - 반복문</vt:lpstr>
      <vt:lpstr>Iteration - 반복문</vt:lpstr>
      <vt:lpstr>Function - 함수</vt:lpstr>
      <vt:lpstr>Function - 함수</vt:lpstr>
      <vt:lpstr>Function - 함수</vt:lpstr>
      <vt:lpstr>Function - 함수</vt:lpstr>
      <vt:lpstr>Function - 함수</vt:lpstr>
      <vt:lpstr>Function - 함수</vt:lpstr>
      <vt:lpstr>Function - 함수</vt:lpstr>
      <vt:lpstr>Function - 함수</vt:lpstr>
      <vt:lpstr>Library – 라이브러리</vt:lpstr>
      <vt:lpstr>Library – 라이브러리</vt:lpstr>
      <vt:lpstr>Library – 라이브러리</vt:lpstr>
      <vt:lpstr>Library – 라이브러리</vt:lpstr>
      <vt:lpstr>Library – 라이브러리</vt:lpstr>
      <vt:lpstr>Array - 배열</vt:lpstr>
      <vt:lpstr>Array - 배열</vt:lpstr>
      <vt:lpstr>Array - 배열</vt:lpstr>
      <vt:lpstr>Array - 배열</vt:lpstr>
      <vt:lpstr>Array - 배열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허윤민</dc:creator>
  <cp:lastModifiedBy>허윤민</cp:lastModifiedBy>
  <cp:revision>7</cp:revision>
  <dcterms:created xsi:type="dcterms:W3CDTF">2024-08-11T16:11:32Z</dcterms:created>
  <dcterms:modified xsi:type="dcterms:W3CDTF">2024-08-13T02:13:01Z</dcterms:modified>
</cp:coreProperties>
</file>